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75" r:id="rId5"/>
    <p:sldId id="276" r:id="rId6"/>
    <p:sldId id="261" r:id="rId7"/>
    <p:sldId id="263" r:id="rId8"/>
    <p:sldId id="264" r:id="rId9"/>
    <p:sldId id="279" r:id="rId10"/>
    <p:sldId id="268" r:id="rId11"/>
    <p:sldId id="267" r:id="rId12"/>
    <p:sldId id="277" r:id="rId13"/>
    <p:sldId id="270" r:id="rId14"/>
    <p:sldId id="271" r:id="rId15"/>
    <p:sldId id="273" r:id="rId16"/>
    <p:sldId id="27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1D5065"/>
    <a:srgbClr val="23627B"/>
    <a:srgbClr val="194557"/>
    <a:srgbClr val="66FF66"/>
    <a:srgbClr val="2A7796"/>
    <a:srgbClr val="5B9BD5"/>
    <a:srgbClr val="3494BA"/>
    <a:srgbClr val="97D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62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138" y="55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4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97-4BCD-9727-0C7130D80C2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1597-4BCD-9727-0C7130D80C2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97-4BCD-9727-0C7130D80C2F}"/>
              </c:ext>
            </c:extLst>
          </c:dPt>
          <c:dLbls>
            <c:dLbl>
              <c:idx val="0"/>
              <c:layout>
                <c:manualLayout>
                  <c:x val="-9.0350594404778731E-2"/>
                  <c:y val="-0.123712415608418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96223730153129"/>
                      <c:h val="0.336183007277521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597-4BCD-9727-0C7130D80C2F}"/>
                </c:ext>
              </c:extLst>
            </c:dLbl>
            <c:dLbl>
              <c:idx val="1"/>
              <c:layout>
                <c:manualLayout>
                  <c:x val="0.1125123632315316"/>
                  <c:y val="-0.208975301318488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784927692486278"/>
                      <c:h val="0.283974612743205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597-4BCD-9727-0C7130D80C2F}"/>
                </c:ext>
              </c:extLst>
            </c:dLbl>
            <c:dLbl>
              <c:idx val="2"/>
              <c:layout>
                <c:manualLayout>
                  <c:x val="0.19146784547977205"/>
                  <c:y val="7.37355188507246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265182638551808"/>
                      <c:h val="0.272880328904663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597-4BCD-9727-0C7130D80C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Arial Black" panose="020B0A040201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Разработка</c:v>
                </c:pt>
                <c:pt idx="1">
                  <c:v>Маркетинг</c:v>
                </c:pt>
                <c:pt idx="2">
                  <c:v>Фонд ЗП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800000</c:v>
                </c:pt>
                <c:pt idx="1">
                  <c:v>400000</c:v>
                </c:pt>
                <c:pt idx="2">
                  <c:v>300000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97-4BCD-9727-0C7130D80C2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195099"/>
      </p:ext>
    </p:extLst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842445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808350"/>
      </p:ext>
    </p:extLst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404976"/>
      </p:ext>
    </p:extLst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616363"/>
      </p:ext>
    </p:extLst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80485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928853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277002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165944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422569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412461"/>
      </p:ext>
    </p:extLst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88991-4FFE-49FC-ADE8-361D454F2CAA}" type="datetimeFigureOut">
              <a:rPr lang="ru-RU" smtClean="0"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229B2-EF9C-44C7-AE1C-1CDFE54887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838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5.wdp"/><Relationship Id="rId4" Type="http://schemas.openxmlformats.org/officeDocument/2006/relationships/image" Target="../media/image6.png"/><Relationship Id="rId9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ÐÐ°ÑÑÐ¸Ð½ÐºÐ¸ Ð¿Ð¾ Ð·Ð°Ð¿ÑÐ¾ÑÑ ÑÐ»Ð°Ð½-ÑÐ´Ñ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7" b="15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ÐÐ°ÑÑÐ¸Ð½ÐºÐ¸ Ð¿Ð¾ Ð·Ð°Ð¿ÑÐ¾ÑÑ ÑÐ»Ð°Ð½-ÑÐ´Ñ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5987" r="5104" b="10954"/>
          <a:stretch/>
        </p:blipFill>
        <p:spPr bwMode="auto">
          <a:xfrm>
            <a:off x="609600" y="863600"/>
            <a:ext cx="10960100" cy="511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80881" y="2895313"/>
            <a:ext cx="74302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Мобильное приложение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для автошкол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38374" y="5349270"/>
            <a:ext cx="3242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Хишектуев</a:t>
            </a:r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Цыден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10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8" name="Прямоугольник 37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076" name="Picture 4" descr="Ð°ÑÑÐ¾ÑÐ¾ÑÐ¾ÑÑÐµÐ¼ÐºÐ° Ð°Ð²ÑÐ¾Ð¼Ð¾Ð±Ð¸Ð»ÐµÐ¹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0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2" t="8033" r="47345" b="7823"/>
          <a:stretch/>
        </p:blipFill>
        <p:spPr bwMode="auto">
          <a:xfrm>
            <a:off x="5007556" y="551543"/>
            <a:ext cx="5711372" cy="577668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ÑÐ¾ÑÐ¾Ð³ÑÐ°ÑÐ¸Ñ citscap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58" t="11257" r="33861" b="18421"/>
          <a:stretch/>
        </p:blipFill>
        <p:spPr bwMode="auto">
          <a:xfrm>
            <a:off x="6910036" y="551544"/>
            <a:ext cx="5906078" cy="577668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37558" y="2380086"/>
            <a:ext cx="51483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настоящее время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автошкол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составляет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выше 5500, примерно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 же существует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странах СНГ.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81428"/>
            <a:ext cx="12039600" cy="642415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30450"/>
            <a:ext cx="12039600" cy="642415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4" name="Прямоугольник 13"/>
          <p:cNvSpPr/>
          <p:nvPr/>
        </p:nvSpPr>
        <p:spPr>
          <a:xfrm>
            <a:off x="11618686" y="546100"/>
            <a:ext cx="959180" cy="57531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962402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22299" y="1131825"/>
            <a:ext cx="3234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Автошколы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558800" y="6422526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0588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22919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75250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27581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22919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75662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27581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79499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31417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615155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8" name="Прямоугольник 37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076" name="Picture 4" descr="Ð°ÑÑÐ¾ÑÐ¾ÑÐ¾ÑÑÐµÐ¼ÐºÐ° Ð°Ð²ÑÐ¾Ð¼Ð¾Ð±Ð¸Ð»ÐµÐ¹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0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2" t="8033" r="47345" b="7823"/>
          <a:stretch/>
        </p:blipFill>
        <p:spPr bwMode="auto">
          <a:xfrm>
            <a:off x="5007556" y="551543"/>
            <a:ext cx="5711372" cy="577668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ÑÐ¾ÑÐ¾Ð³ÑÐ°ÑÐ¸Ñ citscap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58" t="11257" r="33861" b="18421"/>
          <a:stretch/>
        </p:blipFill>
        <p:spPr bwMode="auto">
          <a:xfrm>
            <a:off x="6910036" y="551544"/>
            <a:ext cx="5906078" cy="577668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37558" y="2380086"/>
            <a:ext cx="51483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коло </a:t>
            </a:r>
            <a:r>
              <a:rPr lang="ru-RU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автошкол</a:t>
            </a:r>
            <a:endParaRPr lang="ru-RU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талкиваются с одинаковыми</a:t>
            </a:r>
          </a:p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роблемами,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именно: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81428"/>
            <a:ext cx="12039600" cy="642415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30450"/>
            <a:ext cx="12039600" cy="642415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4" name="Прямоугольник 13"/>
          <p:cNvSpPr/>
          <p:nvPr/>
        </p:nvSpPr>
        <p:spPr>
          <a:xfrm>
            <a:off x="11618686" y="546100"/>
            <a:ext cx="959180" cy="57531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22299" y="1131825"/>
            <a:ext cx="287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Проблема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121862" y="6434218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22299" y="6434218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0588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22919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75250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27581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22919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75662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27581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79499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31417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83746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8" name="Прямоугольник 37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076" name="Picture 4" descr="Ð°ÑÑÐ¾ÑÐ¾ÑÐ¾ÑÑÐµÐ¼ÐºÐ° Ð°Ð²ÑÐ¾Ð¼Ð¾Ð±Ð¸Ð»ÐµÐ¹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0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2" t="8033" r="47345" b="7823"/>
          <a:stretch/>
        </p:blipFill>
        <p:spPr bwMode="auto">
          <a:xfrm>
            <a:off x="5007556" y="551543"/>
            <a:ext cx="5711372" cy="577668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ÑÐ¾ÑÐ¾Ð³ÑÐ°ÑÐ¸Ñ citscap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58" t="11257" r="33861" b="18421"/>
          <a:stretch/>
        </p:blipFill>
        <p:spPr bwMode="auto">
          <a:xfrm>
            <a:off x="6910036" y="551544"/>
            <a:ext cx="5906078" cy="577668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00822" y="2484063"/>
            <a:ext cx="57121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31813">
              <a:buAutoNum type="arabicPeriod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Низкие конкурентные способности;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Лояльность, привлечение новых курсантов;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Ограниченные возможности для дополнительного дохода.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81428"/>
            <a:ext cx="12039600" cy="642415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30450"/>
            <a:ext cx="12039600" cy="642415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4" name="Прямоугольник 13"/>
          <p:cNvSpPr/>
          <p:nvPr/>
        </p:nvSpPr>
        <p:spPr>
          <a:xfrm>
            <a:off x="11618686" y="546100"/>
            <a:ext cx="959180" cy="57531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22299" y="1131825"/>
            <a:ext cx="287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Проблема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592286" y="6411378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0588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22919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75250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27581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22919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75662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27581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79499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31417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23015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8" name="Прямоугольник 37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076" name="Picture 4" descr="Ð°ÑÑÐ¾ÑÐ¾ÑÐ¾ÑÑÐµÐ¼ÐºÐ° Ð°Ð²ÑÐ¾Ð¼Ð¾Ð±Ð¸Ð»ÐµÐ¹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brightnessContrast bright="-30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2" t="8033" r="47345" b="7823"/>
          <a:stretch/>
        </p:blipFill>
        <p:spPr bwMode="auto">
          <a:xfrm>
            <a:off x="5007556" y="551543"/>
            <a:ext cx="5711372" cy="577668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ÑÐ¾ÑÐ¾Ð³ÑÐ°ÑÐ¸Ñ citscap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58" t="11257" r="33861" b="18421"/>
          <a:stretch/>
        </p:blipFill>
        <p:spPr bwMode="auto">
          <a:xfrm>
            <a:off x="6910036" y="551544"/>
            <a:ext cx="5906078" cy="577668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2001" y="2598847"/>
            <a:ext cx="57121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Курсант участвует в своем обучении через посредника;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Зависимость от графика;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Много информации в сжатые сроки.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81428"/>
            <a:ext cx="12039600" cy="642415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30450"/>
            <a:ext cx="12039600" cy="642415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4" name="Прямоугольник 13"/>
          <p:cNvSpPr/>
          <p:nvPr/>
        </p:nvSpPr>
        <p:spPr>
          <a:xfrm>
            <a:off x="11618686" y="546100"/>
            <a:ext cx="959180" cy="57531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22299" y="1131825"/>
            <a:ext cx="287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Проблема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108265" y="6422666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57849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0588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22919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75250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27581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22919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75662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27581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79499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31417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070534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7"/>
            <a:ext cx="12192000" cy="68580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9" name="Прямоугольник 38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noFill/>
          <a:ln>
            <a:noFill/>
          </a:ln>
          <a:effectLst>
            <a:glow rad="431800">
              <a:schemeClr val="bg1">
                <a:alpha val="40000"/>
              </a:schemeClr>
            </a:glow>
            <a:outerShdw blurRad="25400" sx="101000" sy="101000" algn="ctr" rotWithShape="0">
              <a:srgbClr val="000000">
                <a:alpha val="1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49" name="Рисунок 8" descr="C:\Users\User\AppData\Local\Microsoft\Windows\INetCache\Content.Word\4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3" b="96660" l="3905" r="962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7" t="5579" r="8556" b="5014"/>
          <a:stretch>
            <a:fillRect/>
          </a:stretch>
        </p:blipFill>
        <p:spPr bwMode="auto">
          <a:xfrm>
            <a:off x="6553345" y="1246315"/>
            <a:ext cx="2397457" cy="4362196"/>
          </a:xfrm>
          <a:prstGeom prst="rect">
            <a:avLst/>
          </a:prstGeom>
          <a:noFill/>
          <a:ln>
            <a:noFill/>
          </a:ln>
          <a:effectLst>
            <a:glow rad="431800">
              <a:schemeClr val="bg1">
                <a:alpha val="40000"/>
              </a:schemeClr>
            </a:glow>
            <a:outerShdw blurRad="25400" sx="101000" sy="101000" algn="ctr" rotWithShape="0">
              <a:srgbClr val="000000">
                <a:alpha val="1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05882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22299" y="1131825"/>
            <a:ext cx="287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Решение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2615928" y="6416347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229192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752502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275812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229192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756629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275812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794995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8" name="Группа 37"/>
          <p:cNvGrpSpPr/>
          <p:nvPr/>
        </p:nvGrpSpPr>
        <p:grpSpPr>
          <a:xfrm>
            <a:off x="3926448" y="1234880"/>
            <a:ext cx="2528075" cy="4471579"/>
            <a:chOff x="8277872" y="78080"/>
            <a:chExt cx="3048351" cy="5952370"/>
          </a:xfrm>
          <a:effectLst>
            <a:glow rad="12700">
              <a:schemeClr val="bg1">
                <a:alpha val="0"/>
              </a:schemeClr>
            </a:glow>
            <a:outerShdw blurRad="25400" sx="101000" sy="101000" algn="br" rotWithShape="0">
              <a:prstClr val="black">
                <a:alpha val="18000"/>
              </a:prstClr>
            </a:outerShdw>
          </a:effectLst>
        </p:grpSpPr>
        <p:pic>
          <p:nvPicPr>
            <p:cNvPr id="40" name="Рисунок 5" descr="C:\Users\User\AppData\Local\Microsoft\Windows\INetCache\Content.Word\10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04" b="96697" l="9042" r="927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90" t="5362" r="7732" b="3189"/>
            <a:stretch>
              <a:fillRect/>
            </a:stretch>
          </p:blipFill>
          <p:spPr bwMode="auto">
            <a:xfrm>
              <a:off x="8277872" y="78080"/>
              <a:ext cx="3048351" cy="5952370"/>
            </a:xfrm>
            <a:prstGeom prst="rect">
              <a:avLst/>
            </a:prstGeom>
            <a:noFill/>
            <a:ln>
              <a:noFill/>
            </a:ln>
            <a:effectLst>
              <a:glow rad="431800">
                <a:schemeClr val="bg1">
                  <a:alpha val="40000"/>
                </a:schemeClr>
              </a:glow>
              <a:outerShdw blurRad="25400" sx="101000" sy="101000" algn="ctr" rotWithShape="0">
                <a:srgbClr val="000000">
                  <a:alpha val="1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Прямоугольник 40"/>
            <p:cNvSpPr/>
            <p:nvPr/>
          </p:nvSpPr>
          <p:spPr>
            <a:xfrm>
              <a:off x="8487234" y="620250"/>
              <a:ext cx="2546526" cy="4691979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solid"/>
            </a:ln>
            <a:effectLst>
              <a:glow rad="495300">
                <a:schemeClr val="bg1">
                  <a:alpha val="3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2" name="Рисунок 7" descr="C:\Users\User\AppData\Local\Microsoft\Windows\INetCache\Content.Word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25" b="97500" l="4722" r="94167">
                        <a14:foregroundMark x1="41250" y1="9297" x2="78472" y2="8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45" t="5296" r="7797" b="3102"/>
          <a:stretch>
            <a:fillRect/>
          </a:stretch>
        </p:blipFill>
        <p:spPr bwMode="auto">
          <a:xfrm>
            <a:off x="9073120" y="1234879"/>
            <a:ext cx="2356880" cy="4471579"/>
          </a:xfrm>
          <a:prstGeom prst="rect">
            <a:avLst/>
          </a:prstGeom>
          <a:noFill/>
          <a:ln>
            <a:noFill/>
          </a:ln>
          <a:effectLst>
            <a:glow rad="431800">
              <a:schemeClr val="bg1">
                <a:alpha val="40000"/>
              </a:schemeClr>
            </a:glow>
            <a:outerShdw blurRad="50800" sx="102000" sy="102000" algn="ctr" rotWithShape="0">
              <a:srgbClr val="000000">
                <a:alpha val="2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" name="Группа 42"/>
          <p:cNvGrpSpPr/>
          <p:nvPr/>
        </p:nvGrpSpPr>
        <p:grpSpPr>
          <a:xfrm>
            <a:off x="1137558" y="2538989"/>
            <a:ext cx="2988357" cy="2432532"/>
            <a:chOff x="1137558" y="2424689"/>
            <a:chExt cx="2988357" cy="2432532"/>
          </a:xfrm>
        </p:grpSpPr>
        <p:sp>
          <p:nvSpPr>
            <p:cNvPr id="44" name="TextBox 43"/>
            <p:cNvSpPr txBox="1"/>
            <p:nvPr/>
          </p:nvSpPr>
          <p:spPr>
            <a:xfrm>
              <a:off x="1137558" y="3780003"/>
              <a:ext cx="29883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Всё</a:t>
              </a:r>
              <a:r>
                <a:rPr lang="ru-RU" sz="32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3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Вашем смартфоне!</a:t>
              </a:r>
              <a:endPara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30870" y1="15417" x2="30870" y2="15417"/>
                          <a14:foregroundMark x1="14783" y1="27083" x2="14783" y2="27083"/>
                          <a14:foregroundMark x1="49565" y1="5417" x2="49565" y2="5417"/>
                          <a14:foregroundMark x1="71304" y1="13333" x2="71304" y2="13333"/>
                          <a14:foregroundMark x1="82609" y1="27083" x2="82609" y2="27083"/>
                          <a14:foregroundMark x1="67391" y1="39583" x2="67391" y2="39583"/>
                          <a14:foregroundMark x1="49565" y1="79583" x2="49565" y2="79583"/>
                          <a14:foregroundMark x1="55217" y1="87917" x2="55217" y2="87917"/>
                        </a14:backgroundRemoval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21541" y="2424689"/>
              <a:ext cx="1261892" cy="1316757"/>
            </a:xfrm>
            <a:prstGeom prst="rect">
              <a:avLst/>
            </a:prstGeom>
          </p:spPr>
        </p:pic>
      </p:grpSp>
      <p:sp>
        <p:nvSpPr>
          <p:cNvPr id="46" name="Овал 45"/>
          <p:cNvSpPr/>
          <p:nvPr/>
        </p:nvSpPr>
        <p:spPr>
          <a:xfrm>
            <a:off x="7314178" y="641634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34924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7"/>
            <a:ext cx="12192000" cy="68580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8" name="Прямоугольник 37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66" name="Picture 3" descr="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7" b="97621" l="1855" r="983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4" t="5301" r="7504" b="3391"/>
          <a:stretch>
            <a:fillRect/>
          </a:stretch>
        </p:blipFill>
        <p:spPr bwMode="auto">
          <a:xfrm>
            <a:off x="8286169" y="1030513"/>
            <a:ext cx="2594189" cy="4970711"/>
          </a:xfrm>
          <a:prstGeom prst="rect">
            <a:avLst/>
          </a:prstGeom>
          <a:noFill/>
          <a:ln>
            <a:noFill/>
          </a:ln>
          <a:effectLst>
            <a:glow rad="254000">
              <a:schemeClr val="bg1">
                <a:alpha val="40000"/>
              </a:schemeClr>
            </a:glow>
            <a:outerShdw blurRad="101600" sx="102000" sy="102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Рисунок 12" descr="C:\Users\User\AppData\Local\Microsoft\Windows\INetCache\Content.Word\2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6" b="96228" l="0" r="957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55" t="5705" r="9090" b="4926"/>
          <a:stretch>
            <a:fillRect/>
          </a:stretch>
        </p:blipFill>
        <p:spPr bwMode="auto">
          <a:xfrm>
            <a:off x="4884593" y="1062588"/>
            <a:ext cx="2530722" cy="4871928"/>
          </a:xfrm>
          <a:prstGeom prst="rect">
            <a:avLst/>
          </a:prstGeom>
          <a:noFill/>
          <a:ln>
            <a:noFill/>
          </a:ln>
          <a:effectLst>
            <a:glow rad="254000">
              <a:schemeClr val="bg1">
                <a:alpha val="40000"/>
              </a:schemeClr>
            </a:glow>
            <a:outerShdw blurRad="101600" sx="102000" sy="102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1149628" y="2370260"/>
            <a:ext cx="33114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Выбирай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инструктора,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записывайся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занятия или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отменяй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его одним кликом!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05882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22299" y="1131825"/>
            <a:ext cx="287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Решение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3119158" y="6422525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229192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752502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275812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229192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756629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275812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794995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7316493" y="6422525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551332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8"/>
            <a:ext cx="12192000" cy="6859587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2" name="Прямоугольник 41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09623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22299" y="1131825"/>
            <a:ext cx="287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Решение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3641846" y="6422526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1167346" y="3045389"/>
            <a:ext cx="37866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Теперь весь маршрут, опасные участки, дорожные знаки и разметка на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одной карте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Рисунок 7" descr="C:\Users\User\AppData\Local\Microsoft\Windows\INetCache\Content.Word\9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32" b="100000" l="252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00" t="4881" r="6793" b="3395"/>
          <a:stretch>
            <a:fillRect/>
          </a:stretch>
        </p:blipFill>
        <p:spPr bwMode="auto">
          <a:xfrm>
            <a:off x="5005645" y="1044740"/>
            <a:ext cx="2579304" cy="4837175"/>
          </a:xfrm>
          <a:prstGeom prst="rect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63500" sx="102000" sy="102000" algn="ctr" rotWithShape="0">
              <a:srgbClr val="000000">
                <a:alpha val="4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" r="27305" b="54080"/>
          <a:stretch/>
        </p:blipFill>
        <p:spPr bwMode="auto">
          <a:xfrm>
            <a:off x="8222412" y="1606595"/>
            <a:ext cx="3560183" cy="197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Равнобедренный треугольник 62"/>
          <p:cNvSpPr/>
          <p:nvPr/>
        </p:nvSpPr>
        <p:spPr>
          <a:xfrm rot="16200000">
            <a:off x="5869824" y="2959695"/>
            <a:ext cx="3724589" cy="1011633"/>
          </a:xfrm>
          <a:prstGeom prst="triangle">
            <a:avLst>
              <a:gd name="adj" fmla="val 50779"/>
            </a:avLst>
          </a:prstGeom>
          <a:gradFill>
            <a:gsLst>
              <a:gs pos="21000">
                <a:schemeClr val="accent1">
                  <a:lumMod val="5000"/>
                  <a:lumOff val="95000"/>
                  <a:alpha val="2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412" y="3465512"/>
            <a:ext cx="3566469" cy="1859441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9615153" y="3011985"/>
            <a:ext cx="774700" cy="779579"/>
          </a:xfrm>
          <a:prstGeom prst="downArrow">
            <a:avLst/>
          </a:prstGeom>
          <a:solidFill>
            <a:srgbClr val="1D5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83239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35570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583651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35570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6874884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0000" y1="29889" x2="40000" y2="33948"/>
                        <a14:foregroundMark x1="71228" y1="72694" x2="75439" y2="72694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6643" y="2143090"/>
            <a:ext cx="943914" cy="897546"/>
          </a:xfrm>
          <a:prstGeom prst="rect">
            <a:avLst/>
          </a:prstGeom>
        </p:spPr>
      </p:pic>
      <p:sp>
        <p:nvSpPr>
          <p:cNvPr id="33" name="Овал 32"/>
          <p:cNvSpPr/>
          <p:nvPr/>
        </p:nvSpPr>
        <p:spPr>
          <a:xfrm>
            <a:off x="5271007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737044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15985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8"/>
            <a:ext cx="12192000" cy="6859587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2" name="Прямоугольник 41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237996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761306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288357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22299" y="1131825"/>
            <a:ext cx="287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Решение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220580" y="6422526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4748328" y="1131825"/>
            <a:ext cx="64114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Автошкола повышает интерес среди курсантов – увеличение конкурентоспособности;</a:t>
            </a:r>
          </a:p>
        </p:txBody>
      </p:sp>
      <p:sp>
        <p:nvSpPr>
          <p:cNvPr id="31" name="Овал 30"/>
          <p:cNvSpPr/>
          <p:nvPr/>
        </p:nvSpPr>
        <p:spPr>
          <a:xfrm>
            <a:off x="641112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93443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4152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93443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745361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84974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1180932" y="3052762"/>
            <a:ext cx="997888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Увеличивается поток курсантов;</a:t>
            </a:r>
          </a:p>
          <a:p>
            <a:endParaRPr lang="ru-RU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 для дополнительного заработка, которые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только покрывают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на аренду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приложения, но приносят доход сверху!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3655135" y="6422526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538335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7"/>
            <a:ext cx="12192000" cy="7033452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3" name="Прямоугольник 42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41902" y="641779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77288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300317" y="6422526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" y="1131825"/>
            <a:ext cx="3643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Конкуренты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772880" y="6427366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3888428" y="1966425"/>
            <a:ext cx="5410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DS Control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Татарстан)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5005" y="3349672"/>
            <a:ext cx="52944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FF6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ПЛЮСЫ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различных инструментов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разных ценовых пакета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удобный интерфейс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техническая поддержка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5238" l="1563" r="96875">
                        <a14:foregroundMark x1="84375" y1="63492" x2="85938" y2="69841"/>
                        <a14:foregroundMark x1="87500" y1="69841" x2="90625" y2="76190"/>
                        <a14:foregroundMark x1="90625" y1="76190" x2="92188" y2="80952"/>
                        <a14:backgroundMark x1="95313" y1="76190" x2="70313" y2="11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5876" y="1732295"/>
            <a:ext cx="1046620" cy="1030266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sp>
        <p:nvSpPr>
          <p:cNvPr id="40" name="TextBox 39"/>
          <p:cNvSpPr txBox="1"/>
          <p:nvPr/>
        </p:nvSpPr>
        <p:spPr>
          <a:xfrm>
            <a:off x="3418972" y="2619776"/>
            <a:ext cx="5354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подключенных школ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59489" y="3349672"/>
            <a:ext cx="54067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МИНУСЫ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нацелено на решение административных задач, но 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для учащихся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6034714" y="3352800"/>
            <a:ext cx="0" cy="646113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>
            <a:off x="638170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9050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385827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69050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7424193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818445" y="641779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168028" y="642736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905814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7"/>
            <a:ext cx="12192000" cy="6858000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7" name="Прямоугольник 56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622299" y="1131825"/>
            <a:ext cx="287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Пакеты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 rot="16200000">
            <a:off x="1635815" y="1209147"/>
            <a:ext cx="1736400" cy="3390588"/>
            <a:chOff x="3300091" y="1173484"/>
            <a:chExt cx="2400225" cy="4686807"/>
          </a:xfrm>
        </p:grpSpPr>
        <p:pic>
          <p:nvPicPr>
            <p:cNvPr id="39" name="Рисунок 5" descr="C:\Users\User\AppData\Local\Microsoft\Windows\INetCache\Content.Word\1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104" b="96697" l="9042" r="927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90" t="5362" r="7732" b="3189"/>
            <a:stretch>
              <a:fillRect/>
            </a:stretch>
          </p:blipFill>
          <p:spPr bwMode="auto">
            <a:xfrm>
              <a:off x="3300091" y="1173484"/>
              <a:ext cx="2400225" cy="4686807"/>
            </a:xfrm>
            <a:prstGeom prst="rect">
              <a:avLst/>
            </a:prstGeom>
            <a:noFill/>
            <a:ln>
              <a:noFill/>
            </a:ln>
            <a:effectLst>
              <a:outerShdw blurRad="482600" sx="108000" sy="108000" algn="ctr" rotWithShape="0">
                <a:srgbClr val="000000">
                  <a:alpha val="5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3448050" y="1577267"/>
              <a:ext cx="2077725" cy="372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Группа 41"/>
          <p:cNvGrpSpPr/>
          <p:nvPr/>
        </p:nvGrpSpPr>
        <p:grpSpPr>
          <a:xfrm rot="16200000">
            <a:off x="5241717" y="1209147"/>
            <a:ext cx="1736400" cy="3390588"/>
            <a:chOff x="3300091" y="1173484"/>
            <a:chExt cx="2400225" cy="4686807"/>
          </a:xfrm>
        </p:grpSpPr>
        <p:pic>
          <p:nvPicPr>
            <p:cNvPr id="43" name="Рисунок 5" descr="C:\Users\User\AppData\Local\Microsoft\Windows\INetCache\Content.Word\1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104" b="96697" l="9042" r="927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90" t="5362" r="7732" b="3189"/>
            <a:stretch>
              <a:fillRect/>
            </a:stretch>
          </p:blipFill>
          <p:spPr bwMode="auto">
            <a:xfrm>
              <a:off x="3300091" y="1173484"/>
              <a:ext cx="2400225" cy="4686807"/>
            </a:xfrm>
            <a:prstGeom prst="rect">
              <a:avLst/>
            </a:prstGeom>
            <a:noFill/>
            <a:ln>
              <a:noFill/>
            </a:ln>
            <a:effectLst>
              <a:outerShdw blurRad="482600" sx="108000" sy="108000" algn="ctr" rotWithShape="0">
                <a:srgbClr val="000000">
                  <a:alpha val="5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Прямоугольник 43"/>
            <p:cNvSpPr/>
            <p:nvPr/>
          </p:nvSpPr>
          <p:spPr>
            <a:xfrm>
              <a:off x="3448050" y="1577267"/>
              <a:ext cx="2077725" cy="372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/>
        </p:nvGrpSpPr>
        <p:grpSpPr>
          <a:xfrm rot="16200000">
            <a:off x="8891558" y="1209147"/>
            <a:ext cx="1736400" cy="3390588"/>
            <a:chOff x="3300091" y="1173484"/>
            <a:chExt cx="2400225" cy="4686807"/>
          </a:xfrm>
        </p:grpSpPr>
        <p:pic>
          <p:nvPicPr>
            <p:cNvPr id="46" name="Рисунок 5" descr="C:\Users\User\AppData\Local\Microsoft\Windows\INetCache\Content.Word\1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104" b="96697" l="9042" r="927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90" t="5362" r="7732" b="3189"/>
            <a:stretch>
              <a:fillRect/>
            </a:stretch>
          </p:blipFill>
          <p:spPr bwMode="auto">
            <a:xfrm>
              <a:off x="3300091" y="1173484"/>
              <a:ext cx="2400225" cy="4686807"/>
            </a:xfrm>
            <a:prstGeom prst="rect">
              <a:avLst/>
            </a:prstGeom>
            <a:noFill/>
            <a:ln>
              <a:noFill/>
            </a:ln>
            <a:effectLst>
              <a:outerShdw blurRad="482600" sx="108000" sy="108000" algn="ctr" rotWithShape="0">
                <a:srgbClr val="000000">
                  <a:alpha val="5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Прямоугольник 46"/>
            <p:cNvSpPr/>
            <p:nvPr/>
          </p:nvSpPr>
          <p:spPr>
            <a:xfrm>
              <a:off x="3448050" y="1577267"/>
              <a:ext cx="2077725" cy="372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091469" y="2386787"/>
            <a:ext cx="2710213" cy="107721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3 000 </a:t>
            </a:r>
          </a:p>
          <a:p>
            <a:pPr algn="ctr"/>
            <a:r>
              <a:rPr lang="ru-RU" sz="3200" b="1" dirty="0" err="1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руб</a:t>
            </a:r>
            <a:r>
              <a:rPr lang="ru-RU" sz="3200" b="1" dirty="0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ru-RU" sz="3200" b="1" dirty="0" err="1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мес</a:t>
            </a:r>
            <a:endParaRPr lang="ru-RU" sz="3200" b="1" dirty="0">
              <a:solidFill>
                <a:srgbClr val="2A7796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97371" y="2386787"/>
            <a:ext cx="2710213" cy="107721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5 000 </a:t>
            </a:r>
          </a:p>
          <a:p>
            <a:pPr algn="ctr"/>
            <a:r>
              <a:rPr lang="ru-RU" sz="3200" b="1" dirty="0" err="1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руб</a:t>
            </a:r>
            <a:r>
              <a:rPr lang="ru-RU" sz="3200" b="1" dirty="0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ru-RU" sz="3200" b="1" dirty="0" err="1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мес</a:t>
            </a:r>
            <a:endParaRPr lang="ru-RU" sz="3200" b="1" dirty="0">
              <a:solidFill>
                <a:srgbClr val="2A7796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356573" y="2386787"/>
            <a:ext cx="2710213" cy="107721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7 000 </a:t>
            </a:r>
          </a:p>
          <a:p>
            <a:pPr algn="ctr"/>
            <a:r>
              <a:rPr lang="ru-RU" sz="3200" b="1" dirty="0" err="1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руб</a:t>
            </a:r>
            <a:r>
              <a:rPr lang="ru-RU" sz="3200" b="1" dirty="0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ru-RU" sz="3200" b="1" dirty="0" err="1" smtClean="0">
                <a:solidFill>
                  <a:srgbClr val="2A779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мес</a:t>
            </a:r>
            <a:endParaRPr lang="ru-RU" sz="3200" b="1" dirty="0">
              <a:solidFill>
                <a:srgbClr val="2A7796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08720" y="4217951"/>
            <a:ext cx="33738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Автошколы с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одним</a:t>
            </a:r>
            <a:r>
              <a:rPr lang="ru-RU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филиалом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41253" y="4217951"/>
            <a:ext cx="38254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Автошколы с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двумя или тремя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филиалами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908640" y="4217951"/>
            <a:ext cx="36610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Автошколы с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четырех и более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филиалами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271879" y="2386787"/>
            <a:ext cx="0" cy="1078726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7908641" y="2386787"/>
            <a:ext cx="0" cy="1078726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580679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85341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243543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5243543" y="6441227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580679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685341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737260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6370053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4672537" y="6441227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768999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7"/>
            <a:ext cx="12192000" cy="6858000"/>
          </a:xfrm>
          <a:prstGeom prst="rect">
            <a:avLst/>
          </a:prstGeom>
          <a:solidFill>
            <a:srgbClr val="1D5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7" name="Picture 2" descr="ÑÐµÐ»Ð¾Ð²ÐµÐº Ð´ÐµÑÐ¶Ð¸Ñ Ð±ÐµÐ»ÑÐ¹ Android-ÑÐ¼Ð°ÑÑÑÐ¾Ð½ Ð² Ð±ÐµÐ»Ð¾Ð¹ ÑÑÐ±Ð°ÑÐºÐµ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4260" b="-438"/>
          <a:stretch/>
        </p:blipFill>
        <p:spPr bwMode="auto">
          <a:xfrm>
            <a:off x="3659262" y="910863"/>
            <a:ext cx="9514671" cy="5129663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ÑÐµÐ»Ð¾Ð²ÐµÐº Ð´ÐµÑÐ¶Ð¸Ñ Ð±ÐµÐ»ÑÐ¹ Android-ÑÐ¼Ð°ÑÑÑÐ¾Ð½ Ð² Ð±ÐµÐ»Ð¾Ð¹ ÑÑÐ±Ð°ÑÐºÐ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0" r="-20591" b="-438"/>
          <a:stretch/>
        </p:blipFill>
        <p:spPr bwMode="auto">
          <a:xfrm>
            <a:off x="3986893" y="914400"/>
            <a:ext cx="9233807" cy="5126126"/>
          </a:xfrm>
          <a:prstGeom prst="flowChartInputOutp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088" y="1128261"/>
            <a:ext cx="3643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Выгода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8534" y="2007675"/>
            <a:ext cx="54880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Покупая пакет, автошкола получает отдельное мобильное приложение.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</a:t>
            </a:r>
            <a:r>
              <a:rPr lang="ru-RU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пакет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является, не только </a:t>
            </a:r>
            <a:r>
              <a:rPr lang="ru-RU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самоокупаемым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но и источником </a:t>
            </a:r>
            <a:r>
              <a:rPr lang="ru-RU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дополнительного дохода!</a:t>
            </a:r>
            <a:endParaRPr lang="ru-RU" sz="3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080481" y="6204698"/>
            <a:ext cx="5313645" cy="507868"/>
          </a:xfrm>
          <a:prstGeom prst="rect">
            <a:avLst/>
          </a:prstGeom>
          <a:solidFill>
            <a:srgbClr val="1D5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4" name="Овал 33"/>
          <p:cNvSpPr/>
          <p:nvPr/>
        </p:nvSpPr>
        <p:spPr>
          <a:xfrm>
            <a:off x="402925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925180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1448490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1971800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2455712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2979022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3469551" y="637165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3989722" y="6371657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4513032" y="6371657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6200166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246786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5636911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636911" y="6388603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200166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246786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6763421" y="6369902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5036342" y="6388603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333081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8"/>
            <a:ext cx="12192000" cy="6969057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5" name="Прямоугольник 44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7285" y="889000"/>
            <a:ext cx="7620000" cy="5080000"/>
          </a:xfrm>
          <a:prstGeom prst="flowChartInputOutpu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30035" y="889000"/>
            <a:ext cx="7620000" cy="5080000"/>
          </a:xfrm>
          <a:prstGeom prst="flowChartInputOutpu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523" y="889000"/>
            <a:ext cx="7620000" cy="5080000"/>
          </a:xfrm>
          <a:prstGeom prst="flowChartInputOutput">
            <a:avLst/>
          </a:prstGeom>
        </p:spPr>
      </p:pic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11629363" y="150813"/>
            <a:ext cx="2536837" cy="6469357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68694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" y="1131825"/>
            <a:ext cx="3643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Охват рынка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6224" y="2516343"/>
            <a:ext cx="69539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автошкол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Улан-Удэ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ru-RU" sz="32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автошкол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ближайших регионов</a:t>
            </a:r>
            <a:endParaRPr lang="ru-RU" sz="32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21025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326684" y="6422526"/>
            <a:ext cx="197644" cy="19764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21025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6326684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845867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6320147" y="6422526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3602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73290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573290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36563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7"/>
            <a:ext cx="12192000" cy="7239514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4" name="Прямоугольник 43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t="8399" b="8087"/>
          <a:stretch/>
        </p:blipFill>
        <p:spPr>
          <a:xfrm>
            <a:off x="5778245" y="895350"/>
            <a:ext cx="6864691" cy="508635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399" b="8087"/>
          <a:stretch/>
        </p:blipFill>
        <p:spPr>
          <a:xfrm>
            <a:off x="6030035" y="895350"/>
            <a:ext cx="6864691" cy="5086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0000"/>
                    </a14:imgEffect>
                  </a14:imgLayer>
                </a14:imgProps>
              </a:ext>
            </a:extLst>
          </a:blip>
          <a:srcRect t="8399" b="8087"/>
          <a:stretch/>
        </p:blipFill>
        <p:spPr>
          <a:xfrm>
            <a:off x="6324430" y="895350"/>
            <a:ext cx="6864691" cy="5086350"/>
          </a:xfrm>
          <a:prstGeom prst="rect">
            <a:avLst/>
          </a:prstGeom>
        </p:spPr>
      </p:pic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11629363" y="150813"/>
            <a:ext cx="1184935" cy="6469357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8577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-2" y="1131825"/>
            <a:ext cx="3643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Бизнес план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03251" y="1973653"/>
            <a:ext cx="6953930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Планируемая выручка от </a:t>
            </a:r>
            <a:r>
              <a:rPr lang="ru-RU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автошкол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минимальному пакету составляет: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ru-RU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3,6</a:t>
            </a: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</a:t>
            </a:r>
            <a:r>
              <a:rPr lang="ru-RU" sz="3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/год</a:t>
            </a:r>
          </a:p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Требуемые инвестиции </a:t>
            </a:r>
          </a:p>
          <a:p>
            <a:pPr>
              <a:lnSpc>
                <a:spcPct val="110000"/>
              </a:lnSpc>
            </a:pPr>
            <a:r>
              <a:rPr lang="ru-RU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млн</a:t>
            </a:r>
            <a:r>
              <a:rPr lang="ru-RU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endParaRPr lang="ru-RU" sz="320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30908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83239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309081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5836518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6939454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939454" y="6422526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4669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359899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05576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8"/>
            <a:ext cx="12192000" cy="6956179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6" name="Прямоугольник 45"/>
          <p:cNvSpPr/>
          <p:nvPr/>
        </p:nvSpPr>
        <p:spPr>
          <a:xfrm>
            <a:off x="622300" y="88900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6" name="Овал 35"/>
          <p:cNvSpPr/>
          <p:nvPr/>
        </p:nvSpPr>
        <p:spPr>
          <a:xfrm>
            <a:off x="559855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08211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60542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2128730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261264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13595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2" y="1030513"/>
            <a:ext cx="3643087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65926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82572" y="6422526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705882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622300" y="1131825"/>
            <a:ext cx="3020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Обо мне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27077" y="2271947"/>
            <a:ext cx="46059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4000" dirty="0" err="1" smtClean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Хишектуев</a:t>
            </a:r>
            <a:r>
              <a:rPr lang="ru-RU" sz="4000" dirty="0" smtClean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0000"/>
              </a:lnSpc>
            </a:pPr>
            <a:r>
              <a:rPr lang="ru-RU" sz="4000" dirty="0" err="1" smtClean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Цыден</a:t>
            </a:r>
            <a:endParaRPr lang="ru-RU" sz="3600" dirty="0" smtClean="0">
              <a:solidFill>
                <a:srgbClr val="FFFF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2110" y="3945259"/>
            <a:ext cx="10236201" cy="66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Контактная информация</a:t>
            </a:r>
            <a:endParaRPr lang="ru-RU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1186231" y="4627563"/>
            <a:ext cx="2776621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Рисунок 3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3488" y1="7576" x2="23488" y2="7576"/>
                        <a14:foregroundMark x1="61566" y1="11364" x2="67260" y2="12121"/>
                        <a14:foregroundMark x1="61566" y1="25758" x2="65836" y2="28788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1062" y="4771152"/>
            <a:ext cx="1010899" cy="94974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326374" y="4633708"/>
            <a:ext cx="9243326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моб. телефон: +7 914 058 06 67</a:t>
            </a:r>
          </a:p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почта: </a:t>
            </a: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khishektyev@mail.ru</a:t>
            </a:r>
            <a:endParaRPr lang="ru-RU" sz="3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229192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752502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6275812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5229192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5756629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275812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7318524" y="6420019"/>
            <a:ext cx="197644" cy="1976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482600" sx="108000" sy="108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794995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6794995" y="6420019"/>
            <a:ext cx="197644" cy="19764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762176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-1588"/>
            <a:ext cx="12192000" cy="6956179"/>
          </a:xfrm>
          <a:prstGeom prst="rect">
            <a:avLst/>
          </a:prstGeom>
          <a:solidFill>
            <a:srgbClr val="236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6" name="Прямоугольник 45"/>
          <p:cNvSpPr/>
          <p:nvPr/>
        </p:nvSpPr>
        <p:spPr>
          <a:xfrm>
            <a:off x="675231" y="886751"/>
            <a:ext cx="10947400" cy="5080000"/>
          </a:xfrm>
          <a:prstGeom prst="rect">
            <a:avLst/>
          </a:prstGeom>
          <a:solidFill>
            <a:srgbClr val="194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2300" y="889000"/>
            <a:ext cx="10947400" cy="5080000"/>
          </a:xfrm>
          <a:prstGeom prst="rect">
            <a:avLst/>
          </a:prstGeom>
          <a:noFill/>
          <a:ln w="127000" cap="rnd">
            <a:solidFill>
              <a:schemeClr val="bg1"/>
            </a:solidFill>
          </a:ln>
          <a:effectLst>
            <a:outerShdw blurRad="127000" sx="99000" sy="99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3" y="1030513"/>
            <a:ext cx="5532701" cy="841828"/>
          </a:xfrm>
          <a:prstGeom prst="rect">
            <a:avLst/>
          </a:prstGeom>
          <a:ln>
            <a:noFill/>
          </a:ln>
          <a:effectLst>
            <a:outerShdw blurRad="63500" dist="63500" dir="5400000" sx="103000" sy="103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622300" y="1131825"/>
            <a:ext cx="480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План инвестиций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062345116"/>
              </p:ext>
            </p:extLst>
          </p:nvPr>
        </p:nvGraphicFramePr>
        <p:xfrm>
          <a:off x="2766347" y="1488112"/>
          <a:ext cx="7115858" cy="4865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Выноска 2 (без границы) 33"/>
          <p:cNvSpPr/>
          <p:nvPr/>
        </p:nvSpPr>
        <p:spPr>
          <a:xfrm>
            <a:off x="10119960" y="5048904"/>
            <a:ext cx="1156283" cy="612648"/>
          </a:xfrm>
          <a:prstGeom prst="callout2">
            <a:avLst>
              <a:gd name="adj1" fmla="val 80510"/>
              <a:gd name="adj2" fmla="val 111230"/>
              <a:gd name="adj3" fmla="val 80509"/>
              <a:gd name="adj4" fmla="val -96786"/>
              <a:gd name="adj5" fmla="val -44475"/>
              <a:gd name="adj6" fmla="val -202771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8814880" y="5034401"/>
            <a:ext cx="2704019" cy="510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800 тыс.руб.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70560" y="1194000"/>
            <a:ext cx="2704019" cy="510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300 тыс.руб.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22300" y="2377268"/>
            <a:ext cx="2704019" cy="526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</a:t>
            </a:r>
            <a:r>
              <a:rPr lang="ru-RU" sz="2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00 тыс.руб.</a:t>
            </a:r>
          </a:p>
        </p:txBody>
      </p:sp>
      <p:sp>
        <p:nvSpPr>
          <p:cNvPr id="54" name="Выноска 2 (без границы) 53"/>
          <p:cNvSpPr/>
          <p:nvPr/>
        </p:nvSpPr>
        <p:spPr>
          <a:xfrm>
            <a:off x="2446426" y="3680999"/>
            <a:ext cx="1156283" cy="612648"/>
          </a:xfrm>
          <a:prstGeom prst="callout2">
            <a:avLst>
              <a:gd name="adj1" fmla="val -138223"/>
              <a:gd name="adj2" fmla="val -145102"/>
              <a:gd name="adj3" fmla="val -136244"/>
              <a:gd name="adj4" fmla="val 54818"/>
              <a:gd name="adj5" fmla="val -75355"/>
              <a:gd name="adj6" fmla="val 80829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Выноска 2 (без границы) 54"/>
          <p:cNvSpPr/>
          <p:nvPr/>
        </p:nvSpPr>
        <p:spPr>
          <a:xfrm>
            <a:off x="8174246" y="1566017"/>
            <a:ext cx="1156283" cy="612648"/>
          </a:xfrm>
          <a:prstGeom prst="callout2">
            <a:avLst>
              <a:gd name="adj1" fmla="val 26471"/>
              <a:gd name="adj2" fmla="val 66237"/>
              <a:gd name="adj3" fmla="val 16176"/>
              <a:gd name="adj4" fmla="val -164959"/>
              <a:gd name="adj5" fmla="val 84192"/>
              <a:gd name="adj6" fmla="val -212315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193290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310</Words>
  <Application>Microsoft Office PowerPoint</Application>
  <PresentationFormat>Широкоэкранный</PresentationFormat>
  <Paragraphs>79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Artyom</dc:creator>
  <cp:lastModifiedBy>khishektyev@mail.ru</cp:lastModifiedBy>
  <cp:revision>326</cp:revision>
  <dcterms:created xsi:type="dcterms:W3CDTF">2019-04-23T04:29:02Z</dcterms:created>
  <dcterms:modified xsi:type="dcterms:W3CDTF">2019-05-13T11:08:47Z</dcterms:modified>
</cp:coreProperties>
</file>